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odec Pro Extra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137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11087100" y="3086100"/>
            <a:ext cx="7200900" cy="7200900"/>
          </a:xfrm>
          <a:custGeom>
            <a:avLst/>
            <a:gdLst/>
            <a:ahLst/>
            <a:cxnLst/>
            <a:rect l="l" t="t" r="r" b="b"/>
            <a:pathLst>
              <a:path w="7200900" h="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10113" y="2652012"/>
            <a:ext cx="1276987" cy="1276987"/>
          </a:xfrm>
          <a:custGeom>
            <a:avLst/>
            <a:gdLst/>
            <a:ahLst/>
            <a:cxnLst/>
            <a:rect l="l" t="t" r="r" b="b"/>
            <a:pathLst>
              <a:path w="1276987" h="1276987">
                <a:moveTo>
                  <a:pt x="0" y="0"/>
                </a:moveTo>
                <a:lnTo>
                  <a:pt x="1276987" y="0"/>
                </a:lnTo>
                <a:lnTo>
                  <a:pt x="1276987" y="1276987"/>
                </a:lnTo>
                <a:lnTo>
                  <a:pt x="0" y="1276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329582" y="1028700"/>
            <a:ext cx="1264709" cy="1264709"/>
          </a:xfrm>
          <a:custGeom>
            <a:avLst/>
            <a:gdLst/>
            <a:ahLst/>
            <a:cxnLst/>
            <a:rect l="l" t="t" r="r" b="b"/>
            <a:pathLst>
              <a:path w="1264709" h="1264709">
                <a:moveTo>
                  <a:pt x="0" y="0"/>
                </a:moveTo>
                <a:lnTo>
                  <a:pt x="1264709" y="0"/>
                </a:lnTo>
                <a:lnTo>
                  <a:pt x="1264709" y="1264709"/>
                </a:lnTo>
                <a:lnTo>
                  <a:pt x="0" y="12647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720864" y="1427539"/>
            <a:ext cx="482144" cy="467032"/>
          </a:xfrm>
          <a:custGeom>
            <a:avLst/>
            <a:gdLst/>
            <a:ahLst/>
            <a:cxnLst/>
            <a:rect l="l" t="t" r="r" b="b"/>
            <a:pathLst>
              <a:path w="482144" h="467032">
                <a:moveTo>
                  <a:pt x="0" y="0"/>
                </a:moveTo>
                <a:lnTo>
                  <a:pt x="482145" y="0"/>
                </a:lnTo>
                <a:lnTo>
                  <a:pt x="482145" y="467031"/>
                </a:lnTo>
                <a:lnTo>
                  <a:pt x="0" y="4670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7682761">
            <a:off x="-1383321" y="-18594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722956" y="6920511"/>
            <a:ext cx="8883055" cy="695325"/>
          </a:xfrm>
          <a:prstGeom prst="rect">
            <a:avLst/>
          </a:prstGeom>
        </p:spPr>
        <p:txBody>
          <a:bodyPr lIns="0" tIns="0" rIns="0" bIns="0" rtlCol="0" anchor="t">
            <a:spAutoFit/>
          </a:bodyPr>
          <a:lstStyle/>
          <a:p>
            <a:pPr algn="l">
              <a:lnSpc>
                <a:spcPts val="5076"/>
              </a:lnSpc>
            </a:pPr>
            <a:r>
              <a:rPr lang="en-US" sz="4230" spc="287" dirty="0">
                <a:solidFill>
                  <a:srgbClr val="F35000"/>
                </a:solidFill>
                <a:latin typeface="Codec Pro ExtraBold"/>
                <a:ea typeface="Codec Pro ExtraBold"/>
                <a:cs typeface="Codec Pro ExtraBold"/>
                <a:sym typeface="Codec Pro ExtraBold"/>
              </a:rPr>
              <a:t>Presentation 2024</a:t>
            </a:r>
          </a:p>
        </p:txBody>
      </p:sp>
      <p:sp>
        <p:nvSpPr>
          <p:cNvPr id="8" name="TextBox 8"/>
          <p:cNvSpPr txBox="1"/>
          <p:nvPr/>
        </p:nvSpPr>
        <p:spPr>
          <a:xfrm>
            <a:off x="14841854" y="8513226"/>
            <a:ext cx="2484121" cy="745074"/>
          </a:xfrm>
          <a:prstGeom prst="rect">
            <a:avLst/>
          </a:prstGeom>
        </p:spPr>
        <p:txBody>
          <a:bodyPr lIns="0" tIns="0" rIns="0" bIns="0" rtlCol="0" anchor="t">
            <a:spAutoFit/>
          </a:bodyPr>
          <a:lstStyle/>
          <a:p>
            <a:pPr algn="ctr">
              <a:lnSpc>
                <a:spcPts val="3032"/>
              </a:lnSpc>
            </a:pPr>
            <a:r>
              <a:rPr lang="en-US" sz="2166" spc="108" dirty="0">
                <a:solidFill>
                  <a:srgbClr val="FFFFFF"/>
                </a:solidFill>
                <a:latin typeface="Canva Sans"/>
                <a:ea typeface="Canva Sans"/>
                <a:cs typeface="Canva Sans"/>
                <a:sym typeface="Canva Sans"/>
              </a:rPr>
              <a:t>Presented By: Manu Moolimani</a:t>
            </a:r>
          </a:p>
        </p:txBody>
      </p:sp>
      <p:sp>
        <p:nvSpPr>
          <p:cNvPr id="9" name="Freeform 9"/>
          <p:cNvSpPr/>
          <p:nvPr/>
        </p:nvSpPr>
        <p:spPr>
          <a:xfrm rot="7682761">
            <a:off x="14146738" y="8589103"/>
            <a:ext cx="631420" cy="631420"/>
          </a:xfrm>
          <a:custGeom>
            <a:avLst/>
            <a:gdLst/>
            <a:ahLst/>
            <a:cxnLst/>
            <a:rect l="l" t="t" r="r" b="b"/>
            <a:pathLst>
              <a:path w="631420" h="631420">
                <a:moveTo>
                  <a:pt x="0" y="0"/>
                </a:moveTo>
                <a:lnTo>
                  <a:pt x="631420" y="0"/>
                </a:lnTo>
                <a:lnTo>
                  <a:pt x="631420" y="631420"/>
                </a:lnTo>
                <a:lnTo>
                  <a:pt x="0" y="6314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722956" y="2846352"/>
            <a:ext cx="8883055" cy="3171825"/>
          </a:xfrm>
          <a:prstGeom prst="rect">
            <a:avLst/>
          </a:prstGeom>
        </p:spPr>
        <p:txBody>
          <a:bodyPr lIns="0" tIns="0" rIns="0" bIns="0" rtlCol="0" anchor="t">
            <a:spAutoFit/>
          </a:bodyPr>
          <a:lstStyle/>
          <a:p>
            <a:pPr algn="l">
              <a:lnSpc>
                <a:spcPts val="11999"/>
              </a:lnSpc>
            </a:pPr>
            <a:r>
              <a:rPr lang="en-US" sz="9999" spc="679" dirty="0">
                <a:solidFill>
                  <a:srgbClr val="000000"/>
                </a:solidFill>
                <a:latin typeface="Codec Pro ExtraBold"/>
                <a:ea typeface="Codec Pro ExtraBold"/>
                <a:cs typeface="Codec Pro ExtraBold"/>
                <a:sym typeface="Codec Pro ExtraBold"/>
              </a:rPr>
              <a:t>IMDB Movies Analysis</a:t>
            </a:r>
          </a:p>
        </p:txBody>
      </p:sp>
      <p:sp>
        <p:nvSpPr>
          <p:cNvPr id="11" name="TextBox 8">
            <a:extLst>
              <a:ext uri="{FF2B5EF4-FFF2-40B4-BE49-F238E27FC236}">
                <a16:creationId xmlns:a16="http://schemas.microsoft.com/office/drawing/2014/main" id="{5CC2614D-F128-B41E-601E-A3E3374A215A}"/>
              </a:ext>
            </a:extLst>
          </p:cNvPr>
          <p:cNvSpPr txBox="1"/>
          <p:nvPr/>
        </p:nvSpPr>
        <p:spPr>
          <a:xfrm>
            <a:off x="15163800" y="6920511"/>
            <a:ext cx="2484121" cy="360227"/>
          </a:xfrm>
          <a:prstGeom prst="rect">
            <a:avLst/>
          </a:prstGeom>
        </p:spPr>
        <p:txBody>
          <a:bodyPr lIns="0" tIns="0" rIns="0" bIns="0" rtlCol="0" anchor="t">
            <a:spAutoFit/>
          </a:bodyPr>
          <a:lstStyle/>
          <a:p>
            <a:pPr algn="ctr">
              <a:lnSpc>
                <a:spcPts val="3032"/>
              </a:lnSpc>
            </a:pPr>
            <a:endParaRPr lang="en-US" sz="2166" spc="108" dirty="0">
              <a:solidFill>
                <a:srgbClr val="FFFFFF"/>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58345" y="1569227"/>
            <a:ext cx="6029655" cy="12059310"/>
          </a:xfrm>
          <a:custGeom>
            <a:avLst/>
            <a:gdLst/>
            <a:ahLst/>
            <a:cxnLst/>
            <a:rect l="l" t="t" r="r" b="b"/>
            <a:pathLst>
              <a:path w="6029655" h="12059310">
                <a:moveTo>
                  <a:pt x="0" y="0"/>
                </a:moveTo>
                <a:lnTo>
                  <a:pt x="6029655" y="0"/>
                </a:lnTo>
                <a:lnTo>
                  <a:pt x="6029655" y="12059310"/>
                </a:lnTo>
                <a:lnTo>
                  <a:pt x="0" y="12059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62443" y="7598882"/>
            <a:ext cx="5376236" cy="5376236"/>
          </a:xfrm>
          <a:custGeom>
            <a:avLst/>
            <a:gdLst/>
            <a:ahLst/>
            <a:cxnLst/>
            <a:rect l="l" t="t" r="r" b="b"/>
            <a:pathLst>
              <a:path w="5376236" h="5376236">
                <a:moveTo>
                  <a:pt x="0" y="0"/>
                </a:moveTo>
                <a:lnTo>
                  <a:pt x="5376236" y="0"/>
                </a:lnTo>
                <a:lnTo>
                  <a:pt x="5376236" y="5376236"/>
                </a:lnTo>
                <a:lnTo>
                  <a:pt x="0" y="5376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45390" y="3681419"/>
            <a:ext cx="9512955" cy="3457575"/>
          </a:xfrm>
          <a:prstGeom prst="rect">
            <a:avLst/>
          </a:prstGeom>
        </p:spPr>
        <p:txBody>
          <a:bodyPr lIns="0" tIns="0" rIns="0" bIns="0" rtlCol="0" anchor="t">
            <a:spAutoFit/>
          </a:bodyPr>
          <a:lstStyle/>
          <a:p>
            <a:pPr algn="l">
              <a:lnSpc>
                <a:spcPts val="3840"/>
              </a:lnSpc>
            </a:pPr>
            <a:r>
              <a:rPr lang="en-US" sz="3200" spc="112">
                <a:solidFill>
                  <a:srgbClr val="F35000"/>
                </a:solidFill>
                <a:latin typeface="Codec Pro ExtraBold"/>
                <a:ea typeface="Codec Pro ExtraBold"/>
                <a:cs typeface="Codec Pro ExtraBold"/>
                <a:sym typeface="Codec Pro ExtraBold"/>
              </a:rPr>
              <a:t>The project successfully provided actionable insights into factors influencing the success of movies on IMDB. </a:t>
            </a:r>
          </a:p>
          <a:p>
            <a:pPr algn="l">
              <a:lnSpc>
                <a:spcPts val="3840"/>
              </a:lnSpc>
            </a:pPr>
            <a:r>
              <a:rPr lang="en-US" sz="3200" spc="112">
                <a:solidFill>
                  <a:srgbClr val="F35000"/>
                </a:solidFill>
                <a:latin typeface="Codec Pro ExtraBold"/>
                <a:ea typeface="Codec Pro ExtraBold"/>
                <a:cs typeface="Codec Pro ExtraBold"/>
                <a:sym typeface="Codec Pro ExtraBold"/>
              </a:rPr>
              <a:t>This project enhanced proficiency in Excel for data cleaning, analysis, and visualization. Improved my ability to draw meaningful conclusions from data. </a:t>
            </a:r>
          </a:p>
        </p:txBody>
      </p:sp>
      <p:sp>
        <p:nvSpPr>
          <p:cNvPr id="5" name="TextBox 5"/>
          <p:cNvSpPr txBox="1"/>
          <p:nvPr/>
        </p:nvSpPr>
        <p:spPr>
          <a:xfrm>
            <a:off x="3153608" y="1876705"/>
            <a:ext cx="7322997" cy="1238250"/>
          </a:xfrm>
          <a:prstGeom prst="rect">
            <a:avLst/>
          </a:prstGeom>
        </p:spPr>
        <p:txBody>
          <a:bodyPr lIns="0" tIns="0" rIns="0" bIns="0" rtlCol="0" anchor="t">
            <a:spAutoFit/>
          </a:bodyPr>
          <a:lstStyle/>
          <a:p>
            <a:pPr algn="l">
              <a:lnSpc>
                <a:spcPts val="8400"/>
              </a:lnSpc>
            </a:pPr>
            <a:r>
              <a:rPr lang="en-US" sz="8000" spc="168">
                <a:solidFill>
                  <a:srgbClr val="000000"/>
                </a:solidFill>
                <a:latin typeface="Codec Pro ExtraBold"/>
                <a:ea typeface="Codec Pro ExtraBold"/>
                <a:cs typeface="Codec Pro ExtraBold"/>
                <a:sym typeface="Codec Pro ExtraBold"/>
              </a:rPr>
              <a:t>RESULTS</a:t>
            </a:r>
          </a:p>
        </p:txBody>
      </p:sp>
      <p:sp>
        <p:nvSpPr>
          <p:cNvPr id="6" name="Freeform 6"/>
          <p:cNvSpPr/>
          <p:nvPr/>
        </p:nvSpPr>
        <p:spPr>
          <a:xfrm>
            <a:off x="1028700" y="1163607"/>
            <a:ext cx="934283" cy="1815744"/>
          </a:xfrm>
          <a:custGeom>
            <a:avLst/>
            <a:gdLst/>
            <a:ahLst/>
            <a:cxnLst/>
            <a:rect l="l" t="t" r="r" b="b"/>
            <a:pathLst>
              <a:path w="934283" h="1815744">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570654" y="7410579"/>
            <a:ext cx="1264709" cy="1264709"/>
          </a:xfrm>
          <a:custGeom>
            <a:avLst/>
            <a:gdLst/>
            <a:ahLst/>
            <a:cxnLst/>
            <a:rect l="l" t="t" r="r" b="b"/>
            <a:pathLst>
              <a:path w="1264709" h="1264709">
                <a:moveTo>
                  <a:pt x="0" y="0"/>
                </a:moveTo>
                <a:lnTo>
                  <a:pt x="1264709" y="0"/>
                </a:lnTo>
                <a:lnTo>
                  <a:pt x="1264709" y="1264709"/>
                </a:lnTo>
                <a:lnTo>
                  <a:pt x="0" y="1264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3606480" y="7586669"/>
            <a:ext cx="3606480" cy="815479"/>
          </a:xfrm>
          <a:prstGeom prst="rect">
            <a:avLst/>
          </a:prstGeom>
        </p:spPr>
        <p:txBody>
          <a:bodyPr lIns="0" tIns="0" rIns="0" bIns="0" rtlCol="0" anchor="t">
            <a:spAutoFit/>
          </a:bodyPr>
          <a:lstStyle/>
          <a:p>
            <a:pPr algn="ctr">
              <a:lnSpc>
                <a:spcPts val="3352"/>
              </a:lnSpc>
            </a:pPr>
            <a:r>
              <a:rPr lang="en-US" sz="2394">
                <a:solidFill>
                  <a:srgbClr val="000000"/>
                </a:solidFill>
                <a:latin typeface="Canva Sans"/>
                <a:ea typeface="Canva Sans"/>
                <a:cs typeface="Canva Sans"/>
                <a:sym typeface="Canva Sans"/>
              </a:rPr>
              <a:t>Calle Cualquiera 123, Cualquier Lugar</a:t>
            </a:r>
          </a:p>
        </p:txBody>
      </p:sp>
      <p:sp>
        <p:nvSpPr>
          <p:cNvPr id="9" name="TextBox 9"/>
          <p:cNvSpPr txBox="1"/>
          <p:nvPr/>
        </p:nvSpPr>
        <p:spPr>
          <a:xfrm>
            <a:off x="2745390" y="7809571"/>
            <a:ext cx="6523286" cy="419100"/>
          </a:xfrm>
          <a:prstGeom prst="rect">
            <a:avLst/>
          </a:prstGeom>
        </p:spPr>
        <p:txBody>
          <a:bodyPr lIns="0" tIns="0" rIns="0" bIns="0" rtlCol="0" anchor="t">
            <a:spAutoFit/>
          </a:bodyPr>
          <a:lstStyle/>
          <a:p>
            <a:pPr algn="ctr">
              <a:lnSpc>
                <a:spcPts val="3449"/>
              </a:lnSpc>
              <a:spcBef>
                <a:spcPct val="0"/>
              </a:spcBef>
            </a:pPr>
            <a:r>
              <a:rPr lang="en-US" sz="2499" spc="124">
                <a:solidFill>
                  <a:srgbClr val="000000"/>
                </a:solidFill>
                <a:latin typeface="Canva Sans Bold"/>
                <a:ea typeface="Canva Sans Bold"/>
                <a:cs typeface="Canva Sans Bold"/>
                <a:sym typeface="Canva Sans Bold"/>
              </a:rPr>
              <a:t>Contact: manumoolimani7@gmail.com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2033062" y="3010408"/>
            <a:ext cx="7110938" cy="5104892"/>
          </a:xfrm>
          <a:prstGeom prst="rect">
            <a:avLst/>
          </a:prstGeom>
        </p:spPr>
        <p:txBody>
          <a:bodyPr lIns="0" tIns="0" rIns="0" bIns="0" rtlCol="0" anchor="t">
            <a:spAutoFit/>
          </a:bodyPr>
          <a:lstStyle/>
          <a:p>
            <a:pPr algn="l">
              <a:lnSpc>
                <a:spcPts val="4564"/>
              </a:lnSpc>
            </a:pPr>
            <a:r>
              <a:rPr lang="en-US" sz="2800" spc="16">
                <a:solidFill>
                  <a:srgbClr val="231F20"/>
                </a:solidFill>
                <a:latin typeface="Canva Sans"/>
                <a:ea typeface="Canva Sans"/>
                <a:cs typeface="Canva Sans"/>
                <a:sym typeface="Canva Sans"/>
              </a:rPr>
              <a:t>The Purpose of this project is to analyze the IMDB dataset to determine the factors that influence the success of the movies. This analysis includes examining the various factors such as genre, duration, language, director, and budget on the IMDB scores. These insights help directors, producers, and investors make informed decisions.</a:t>
            </a:r>
          </a:p>
        </p:txBody>
      </p:sp>
      <p:grpSp>
        <p:nvGrpSpPr>
          <p:cNvPr id="3" name="Group 3"/>
          <p:cNvGrpSpPr/>
          <p:nvPr/>
        </p:nvGrpSpPr>
        <p:grpSpPr>
          <a:xfrm>
            <a:off x="2033062" y="1837468"/>
            <a:ext cx="4627257" cy="864127"/>
            <a:chOff x="0" y="0"/>
            <a:chExt cx="1218701" cy="227589"/>
          </a:xfrm>
        </p:grpSpPr>
        <p:sp>
          <p:nvSpPr>
            <p:cNvPr id="4" name="Freeform 4"/>
            <p:cNvSpPr/>
            <p:nvPr/>
          </p:nvSpPr>
          <p:spPr>
            <a:xfrm>
              <a:off x="0" y="0"/>
              <a:ext cx="1218701" cy="227589"/>
            </a:xfrm>
            <a:custGeom>
              <a:avLst/>
              <a:gdLst/>
              <a:ahLst/>
              <a:cxnLst/>
              <a:rect l="l" t="t" r="r" b="b"/>
              <a:pathLst>
                <a:path w="1218701" h="227589">
                  <a:moveTo>
                    <a:pt x="41828" y="0"/>
                  </a:moveTo>
                  <a:lnTo>
                    <a:pt x="1176874" y="0"/>
                  </a:lnTo>
                  <a:cubicBezTo>
                    <a:pt x="1199974" y="0"/>
                    <a:pt x="1218701" y="18727"/>
                    <a:pt x="1218701" y="41828"/>
                  </a:cubicBezTo>
                  <a:lnTo>
                    <a:pt x="1218701" y="185761"/>
                  </a:lnTo>
                  <a:cubicBezTo>
                    <a:pt x="1218701" y="208862"/>
                    <a:pt x="1199974" y="227589"/>
                    <a:pt x="1176874" y="227589"/>
                  </a:cubicBezTo>
                  <a:lnTo>
                    <a:pt x="41828" y="227589"/>
                  </a:lnTo>
                  <a:cubicBezTo>
                    <a:pt x="18727" y="227589"/>
                    <a:pt x="0" y="208862"/>
                    <a:pt x="0" y="185761"/>
                  </a:cubicBezTo>
                  <a:lnTo>
                    <a:pt x="0" y="41828"/>
                  </a:lnTo>
                  <a:cubicBezTo>
                    <a:pt x="0" y="18727"/>
                    <a:pt x="18727" y="0"/>
                    <a:pt x="41828" y="0"/>
                  </a:cubicBezTo>
                  <a:close/>
                </a:path>
              </a:pathLst>
            </a:custGeom>
            <a:solidFill>
              <a:srgbClr val="F47C00"/>
            </a:solidFill>
            <a:ln cap="rnd">
              <a:noFill/>
              <a:prstDash val="solid"/>
              <a:round/>
            </a:ln>
          </p:spPr>
        </p:sp>
        <p:sp>
          <p:nvSpPr>
            <p:cNvPr id="5" name="TextBox 5"/>
            <p:cNvSpPr txBox="1"/>
            <p:nvPr/>
          </p:nvSpPr>
          <p:spPr>
            <a:xfrm>
              <a:off x="0" y="-76200"/>
              <a:ext cx="1218701" cy="303789"/>
            </a:xfrm>
            <a:prstGeom prst="rect">
              <a:avLst/>
            </a:prstGeom>
          </p:spPr>
          <p:txBody>
            <a:bodyPr lIns="50800" tIns="50800" rIns="50800" bIns="50800" rtlCol="0" anchor="ctr"/>
            <a:lstStyle/>
            <a:p>
              <a:pPr marL="0" lvl="0" indent="0" algn="ctr">
                <a:lnSpc>
                  <a:spcPts val="5519"/>
                </a:lnSpc>
                <a:spcBef>
                  <a:spcPct val="0"/>
                </a:spcBef>
              </a:pPr>
              <a:r>
                <a:rPr lang="en-US" sz="3999" spc="859">
                  <a:solidFill>
                    <a:srgbClr val="FFFFFF"/>
                  </a:solidFill>
                  <a:latin typeface="Canva Sans"/>
                  <a:ea typeface="Canva Sans"/>
                  <a:cs typeface="Canva Sans"/>
                  <a:sym typeface="Canva Sans"/>
                </a:rPr>
                <a:t>Description</a:t>
              </a:r>
            </a:p>
          </p:txBody>
        </p:sp>
      </p:grpSp>
      <p:sp>
        <p:nvSpPr>
          <p:cNvPr id="6" name="Freeform 6"/>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a:grpSpLocks noChangeAspect="1"/>
          </p:cNvGrpSpPr>
          <p:nvPr/>
        </p:nvGrpSpPr>
        <p:grpSpPr>
          <a:xfrm>
            <a:off x="9692389" y="1894618"/>
            <a:ext cx="5147465" cy="10460936"/>
            <a:chOff x="0" y="0"/>
            <a:chExt cx="5001260" cy="10163810"/>
          </a:xfrm>
        </p:grpSpPr>
        <p:sp>
          <p:nvSpPr>
            <p:cNvPr id="8" name="Freeform 8"/>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sp>
        <p:sp>
          <p:nvSpPr>
            <p:cNvPr id="9" name="Freeform 9"/>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88933" r="-136168"/>
              </a:stretch>
            </a:blipFill>
          </p:spPr>
        </p:sp>
      </p:grpSp>
      <p:sp>
        <p:nvSpPr>
          <p:cNvPr id="10" name="Freeform 10"/>
          <p:cNvSpPr/>
          <p:nvPr/>
        </p:nvSpPr>
        <p:spPr>
          <a:xfrm rot="2121754">
            <a:off x="14196449" y="953069"/>
            <a:ext cx="1286811" cy="1099839"/>
          </a:xfrm>
          <a:custGeom>
            <a:avLst/>
            <a:gdLst/>
            <a:ahLst/>
            <a:cxnLst/>
            <a:rect l="l" t="t" r="r" b="b"/>
            <a:pathLst>
              <a:path w="1286811" h="1099839">
                <a:moveTo>
                  <a:pt x="0" y="0"/>
                </a:moveTo>
                <a:lnTo>
                  <a:pt x="1286812" y="0"/>
                </a:lnTo>
                <a:lnTo>
                  <a:pt x="1286812"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3084108"/>
            <a:ext cx="7177254" cy="7177254"/>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r="-25046"/>
              </a:stretch>
            </a:blipFill>
          </p:spPr>
        </p:sp>
      </p:grpSp>
      <p:sp>
        <p:nvSpPr>
          <p:cNvPr id="4" name="Freeform 4"/>
          <p:cNvSpPr/>
          <p:nvPr/>
        </p:nvSpPr>
        <p:spPr>
          <a:xfrm>
            <a:off x="8101473" y="2166079"/>
            <a:ext cx="1114805" cy="1114805"/>
          </a:xfrm>
          <a:custGeom>
            <a:avLst/>
            <a:gdLst/>
            <a:ahLst/>
            <a:cxnLst/>
            <a:rect l="l" t="t" r="r" b="b"/>
            <a:pathLst>
              <a:path w="1114805" h="1114805">
                <a:moveTo>
                  <a:pt x="0" y="0"/>
                </a:moveTo>
                <a:lnTo>
                  <a:pt x="1114805" y="0"/>
                </a:lnTo>
                <a:lnTo>
                  <a:pt x="1114805" y="1114805"/>
                </a:lnTo>
                <a:lnTo>
                  <a:pt x="0" y="111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101473" y="3842859"/>
            <a:ext cx="1108914" cy="1108914"/>
          </a:xfrm>
          <a:custGeom>
            <a:avLst/>
            <a:gdLst/>
            <a:ahLst/>
            <a:cxnLst/>
            <a:rect l="l" t="t" r="r" b="b"/>
            <a:pathLst>
              <a:path w="1108914" h="1108914">
                <a:moveTo>
                  <a:pt x="0" y="0"/>
                </a:moveTo>
                <a:lnTo>
                  <a:pt x="1108914" y="0"/>
                </a:lnTo>
                <a:lnTo>
                  <a:pt x="1108914" y="1108913"/>
                </a:lnTo>
                <a:lnTo>
                  <a:pt x="0" y="1108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101473" y="5447290"/>
            <a:ext cx="1108914" cy="1108914"/>
          </a:xfrm>
          <a:custGeom>
            <a:avLst/>
            <a:gdLst/>
            <a:ahLst/>
            <a:cxnLst/>
            <a:rect l="l" t="t" r="r" b="b"/>
            <a:pathLst>
              <a:path w="1108914" h="1108914">
                <a:moveTo>
                  <a:pt x="0" y="0"/>
                </a:moveTo>
                <a:lnTo>
                  <a:pt x="1108914" y="0"/>
                </a:lnTo>
                <a:lnTo>
                  <a:pt x="1108914" y="1108914"/>
                </a:lnTo>
                <a:lnTo>
                  <a:pt x="0" y="11089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262515" y="5652168"/>
            <a:ext cx="737274" cy="749540"/>
          </a:xfrm>
          <a:custGeom>
            <a:avLst/>
            <a:gdLst/>
            <a:ahLst/>
            <a:cxnLst/>
            <a:rect l="l" t="t" r="r" b="b"/>
            <a:pathLst>
              <a:path w="737274" h="749540">
                <a:moveTo>
                  <a:pt x="0" y="0"/>
                </a:moveTo>
                <a:lnTo>
                  <a:pt x="737274" y="0"/>
                </a:lnTo>
                <a:lnTo>
                  <a:pt x="737274" y="749539"/>
                </a:lnTo>
                <a:lnTo>
                  <a:pt x="0" y="749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335602" y="4047251"/>
            <a:ext cx="640655" cy="701913"/>
          </a:xfrm>
          <a:custGeom>
            <a:avLst/>
            <a:gdLst/>
            <a:ahLst/>
            <a:cxnLst/>
            <a:rect l="l" t="t" r="r" b="b"/>
            <a:pathLst>
              <a:path w="640655" h="701913">
                <a:moveTo>
                  <a:pt x="0" y="0"/>
                </a:moveTo>
                <a:lnTo>
                  <a:pt x="640655" y="0"/>
                </a:lnTo>
                <a:lnTo>
                  <a:pt x="640655" y="701913"/>
                </a:lnTo>
                <a:lnTo>
                  <a:pt x="0" y="7019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8353835" y="2413345"/>
            <a:ext cx="690546" cy="700739"/>
          </a:xfrm>
          <a:custGeom>
            <a:avLst/>
            <a:gdLst/>
            <a:ahLst/>
            <a:cxnLst/>
            <a:rect l="l" t="t" r="r" b="b"/>
            <a:pathLst>
              <a:path w="690546" h="700739">
                <a:moveTo>
                  <a:pt x="0" y="0"/>
                </a:moveTo>
                <a:lnTo>
                  <a:pt x="690546" y="0"/>
                </a:lnTo>
                <a:lnTo>
                  <a:pt x="690546" y="700738"/>
                </a:lnTo>
                <a:lnTo>
                  <a:pt x="0" y="7007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5400000">
            <a:off x="16399378" y="-227355"/>
            <a:ext cx="2512109" cy="2512109"/>
          </a:xfrm>
          <a:custGeom>
            <a:avLst/>
            <a:gdLst/>
            <a:ahLst/>
            <a:cxnLst/>
            <a:rect l="l" t="t" r="r" b="b"/>
            <a:pathLst>
              <a:path w="2512109" h="2512109">
                <a:moveTo>
                  <a:pt x="0" y="0"/>
                </a:moveTo>
                <a:lnTo>
                  <a:pt x="2512110" y="0"/>
                </a:lnTo>
                <a:lnTo>
                  <a:pt x="2512110" y="2512110"/>
                </a:lnTo>
                <a:lnTo>
                  <a:pt x="0" y="25121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9602246" y="2449540"/>
            <a:ext cx="6082463" cy="1054100"/>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a:ea typeface="Canva Sans"/>
                <a:cs typeface="Canva Sans"/>
                <a:sym typeface="Canva Sans"/>
              </a:rPr>
              <a:t>Determine the most common genres and calculating descriptive statistics for IMDB scores for those genre.</a:t>
            </a:r>
          </a:p>
        </p:txBody>
      </p:sp>
      <p:sp>
        <p:nvSpPr>
          <p:cNvPr id="12" name="TextBox 12"/>
          <p:cNvSpPr txBox="1"/>
          <p:nvPr/>
        </p:nvSpPr>
        <p:spPr>
          <a:xfrm>
            <a:off x="9602246" y="2118236"/>
            <a:ext cx="3367841" cy="349250"/>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Bold"/>
                <a:ea typeface="Canva Sans Bold"/>
                <a:cs typeface="Canva Sans Bold"/>
                <a:sym typeface="Canva Sans Bold"/>
              </a:rPr>
              <a:t>Movie Genre Analysis</a:t>
            </a:r>
          </a:p>
        </p:txBody>
      </p:sp>
      <p:sp>
        <p:nvSpPr>
          <p:cNvPr id="13" name="TextBox 13"/>
          <p:cNvSpPr txBox="1"/>
          <p:nvPr/>
        </p:nvSpPr>
        <p:spPr>
          <a:xfrm>
            <a:off x="9602246" y="4183470"/>
            <a:ext cx="6082463" cy="701675"/>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a:ea typeface="Canva Sans"/>
                <a:cs typeface="Canva Sans"/>
                <a:sym typeface="Canva Sans"/>
              </a:rPr>
              <a:t>Analyzing the distribution of movie durations and their impact on IMDB scores.</a:t>
            </a:r>
          </a:p>
        </p:txBody>
      </p:sp>
      <p:sp>
        <p:nvSpPr>
          <p:cNvPr id="14" name="TextBox 14"/>
          <p:cNvSpPr txBox="1"/>
          <p:nvPr/>
        </p:nvSpPr>
        <p:spPr>
          <a:xfrm>
            <a:off x="9602246" y="3852166"/>
            <a:ext cx="3630253" cy="349250"/>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Bold"/>
                <a:ea typeface="Canva Sans Bold"/>
                <a:cs typeface="Canva Sans Bold"/>
                <a:sym typeface="Canva Sans Bold"/>
              </a:rPr>
              <a:t>Movie Duration Analysis</a:t>
            </a:r>
          </a:p>
        </p:txBody>
      </p:sp>
      <p:sp>
        <p:nvSpPr>
          <p:cNvPr id="15" name="TextBox 15"/>
          <p:cNvSpPr txBox="1"/>
          <p:nvPr/>
        </p:nvSpPr>
        <p:spPr>
          <a:xfrm>
            <a:off x="9602246" y="5730752"/>
            <a:ext cx="6082463" cy="701675"/>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a:ea typeface="Canva Sans"/>
                <a:cs typeface="Canva Sans"/>
                <a:sym typeface="Canva Sans"/>
              </a:rPr>
              <a:t>Examining the distribution of movies by language and their impact on IMDB scores.</a:t>
            </a:r>
          </a:p>
        </p:txBody>
      </p:sp>
      <p:sp>
        <p:nvSpPr>
          <p:cNvPr id="16" name="TextBox 16"/>
          <p:cNvSpPr txBox="1"/>
          <p:nvPr/>
        </p:nvSpPr>
        <p:spPr>
          <a:xfrm>
            <a:off x="9602246" y="5399447"/>
            <a:ext cx="3041232" cy="349250"/>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Bold"/>
                <a:ea typeface="Canva Sans Bold"/>
                <a:cs typeface="Canva Sans Bold"/>
                <a:sym typeface="Canva Sans Bold"/>
              </a:rPr>
              <a:t>Language Analysis</a:t>
            </a:r>
          </a:p>
        </p:txBody>
      </p:sp>
      <p:sp>
        <p:nvSpPr>
          <p:cNvPr id="17" name="TextBox 17"/>
          <p:cNvSpPr txBox="1"/>
          <p:nvPr/>
        </p:nvSpPr>
        <p:spPr>
          <a:xfrm>
            <a:off x="4437893" y="952500"/>
            <a:ext cx="9412214" cy="680085"/>
          </a:xfrm>
          <a:prstGeom prst="rect">
            <a:avLst/>
          </a:prstGeom>
        </p:spPr>
        <p:txBody>
          <a:bodyPr lIns="0" tIns="0" rIns="0" bIns="0" rtlCol="0" anchor="t">
            <a:spAutoFit/>
          </a:bodyPr>
          <a:lstStyle/>
          <a:p>
            <a:pPr algn="ctr">
              <a:lnSpc>
                <a:spcPts val="5520"/>
              </a:lnSpc>
              <a:spcBef>
                <a:spcPct val="0"/>
              </a:spcBef>
            </a:pPr>
            <a:r>
              <a:rPr lang="en-US" sz="4000" spc="200">
                <a:solidFill>
                  <a:srgbClr val="F35000"/>
                </a:solidFill>
                <a:latin typeface="Canva Sans Bold"/>
                <a:ea typeface="Canva Sans Bold"/>
                <a:cs typeface="Canva Sans Bold"/>
                <a:sym typeface="Canva Sans Bold"/>
              </a:rPr>
              <a:t>Approach</a:t>
            </a:r>
          </a:p>
        </p:txBody>
      </p:sp>
      <p:sp>
        <p:nvSpPr>
          <p:cNvPr id="18" name="Freeform 18"/>
          <p:cNvSpPr/>
          <p:nvPr/>
        </p:nvSpPr>
        <p:spPr>
          <a:xfrm>
            <a:off x="8072898" y="7135798"/>
            <a:ext cx="1114805" cy="1114805"/>
          </a:xfrm>
          <a:custGeom>
            <a:avLst/>
            <a:gdLst/>
            <a:ahLst/>
            <a:cxnLst/>
            <a:rect l="l" t="t" r="r" b="b"/>
            <a:pathLst>
              <a:path w="1114805" h="1114805">
                <a:moveTo>
                  <a:pt x="0" y="0"/>
                </a:moveTo>
                <a:lnTo>
                  <a:pt x="1114805" y="0"/>
                </a:lnTo>
                <a:lnTo>
                  <a:pt x="1114805" y="1114805"/>
                </a:lnTo>
                <a:lnTo>
                  <a:pt x="0" y="1114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8234795" y="7341764"/>
            <a:ext cx="741191" cy="753521"/>
          </a:xfrm>
          <a:custGeom>
            <a:avLst/>
            <a:gdLst/>
            <a:ahLst/>
            <a:cxnLst/>
            <a:rect l="l" t="t" r="r" b="b"/>
            <a:pathLst>
              <a:path w="741191" h="753521">
                <a:moveTo>
                  <a:pt x="0" y="0"/>
                </a:moveTo>
                <a:lnTo>
                  <a:pt x="741191" y="0"/>
                </a:lnTo>
                <a:lnTo>
                  <a:pt x="741191" y="753521"/>
                </a:lnTo>
                <a:lnTo>
                  <a:pt x="0" y="753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9573671" y="7419260"/>
            <a:ext cx="6082463" cy="701675"/>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a:ea typeface="Canva Sans"/>
                <a:cs typeface="Canva Sans"/>
                <a:sym typeface="Canva Sans"/>
              </a:rPr>
              <a:t>Identifying top directors based on the average IMDB scores.</a:t>
            </a:r>
          </a:p>
        </p:txBody>
      </p:sp>
      <p:sp>
        <p:nvSpPr>
          <p:cNvPr id="21" name="TextBox 21"/>
          <p:cNvSpPr txBox="1"/>
          <p:nvPr/>
        </p:nvSpPr>
        <p:spPr>
          <a:xfrm>
            <a:off x="9573671" y="7087955"/>
            <a:ext cx="3041232" cy="349250"/>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Bold"/>
                <a:ea typeface="Canva Sans Bold"/>
                <a:cs typeface="Canva Sans Bold"/>
                <a:sym typeface="Canva Sans Bold"/>
              </a:rPr>
              <a:t>Director Analysis</a:t>
            </a:r>
          </a:p>
        </p:txBody>
      </p:sp>
      <p:sp>
        <p:nvSpPr>
          <p:cNvPr id="22" name="Freeform 22"/>
          <p:cNvSpPr/>
          <p:nvPr/>
        </p:nvSpPr>
        <p:spPr>
          <a:xfrm>
            <a:off x="8275465" y="8803076"/>
            <a:ext cx="796564" cy="809815"/>
          </a:xfrm>
          <a:custGeom>
            <a:avLst/>
            <a:gdLst/>
            <a:ahLst/>
            <a:cxnLst/>
            <a:rect l="l" t="t" r="r" b="b"/>
            <a:pathLst>
              <a:path w="796564" h="809815">
                <a:moveTo>
                  <a:pt x="0" y="0"/>
                </a:moveTo>
                <a:lnTo>
                  <a:pt x="796564" y="0"/>
                </a:lnTo>
                <a:lnTo>
                  <a:pt x="796564" y="809815"/>
                </a:lnTo>
                <a:lnTo>
                  <a:pt x="0" y="809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8101473" y="8602735"/>
            <a:ext cx="1108914" cy="1108914"/>
          </a:xfrm>
          <a:custGeom>
            <a:avLst/>
            <a:gdLst/>
            <a:ahLst/>
            <a:cxnLst/>
            <a:rect l="l" t="t" r="r" b="b"/>
            <a:pathLst>
              <a:path w="1108914" h="1108914">
                <a:moveTo>
                  <a:pt x="0" y="0"/>
                </a:moveTo>
                <a:lnTo>
                  <a:pt x="1108914" y="0"/>
                </a:lnTo>
                <a:lnTo>
                  <a:pt x="1108914" y="1108914"/>
                </a:lnTo>
                <a:lnTo>
                  <a:pt x="0" y="11089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8262515" y="8807612"/>
            <a:ext cx="737274" cy="749540"/>
          </a:xfrm>
          <a:custGeom>
            <a:avLst/>
            <a:gdLst/>
            <a:ahLst/>
            <a:cxnLst/>
            <a:rect l="l" t="t" r="r" b="b"/>
            <a:pathLst>
              <a:path w="737274" h="749540">
                <a:moveTo>
                  <a:pt x="0" y="0"/>
                </a:moveTo>
                <a:lnTo>
                  <a:pt x="737274" y="0"/>
                </a:lnTo>
                <a:lnTo>
                  <a:pt x="737274" y="749540"/>
                </a:lnTo>
                <a:lnTo>
                  <a:pt x="0" y="749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5"/>
          <p:cNvSpPr txBox="1"/>
          <p:nvPr/>
        </p:nvSpPr>
        <p:spPr>
          <a:xfrm>
            <a:off x="9602246" y="8886197"/>
            <a:ext cx="6082463" cy="701675"/>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a:ea typeface="Canva Sans"/>
                <a:cs typeface="Canva Sans"/>
                <a:sym typeface="Canva Sans"/>
              </a:rPr>
              <a:t>Exploring the relationship between movie budgets and profit earned.</a:t>
            </a:r>
          </a:p>
        </p:txBody>
      </p:sp>
      <p:sp>
        <p:nvSpPr>
          <p:cNvPr id="26" name="TextBox 26"/>
          <p:cNvSpPr txBox="1"/>
          <p:nvPr/>
        </p:nvSpPr>
        <p:spPr>
          <a:xfrm>
            <a:off x="9602246" y="8554892"/>
            <a:ext cx="3041232" cy="349250"/>
          </a:xfrm>
          <a:prstGeom prst="rect">
            <a:avLst/>
          </a:prstGeom>
        </p:spPr>
        <p:txBody>
          <a:bodyPr lIns="0" tIns="0" rIns="0" bIns="0" rtlCol="0" anchor="t">
            <a:spAutoFit/>
          </a:bodyPr>
          <a:lstStyle/>
          <a:p>
            <a:pPr marL="0" lvl="0" indent="0" algn="l">
              <a:lnSpc>
                <a:spcPts val="2800"/>
              </a:lnSpc>
            </a:pPr>
            <a:r>
              <a:rPr lang="en-US" sz="2000" spc="20">
                <a:solidFill>
                  <a:srgbClr val="231F20"/>
                </a:solidFill>
                <a:latin typeface="Canva Sans Bold"/>
                <a:ea typeface="Canva Sans Bold"/>
                <a:cs typeface="Canva Sans Bold"/>
                <a:sym typeface="Canva Sans Bold"/>
              </a:rPr>
              <a:t>Budget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flipH="1">
            <a:off x="0" y="3392471"/>
            <a:ext cx="7200900" cy="7200900"/>
          </a:xfrm>
          <a:custGeom>
            <a:avLst/>
            <a:gdLst/>
            <a:ahLst/>
            <a:cxnLst/>
            <a:rect l="l" t="t" r="r" b="b"/>
            <a:pathLst>
              <a:path w="7200900" h="7200900">
                <a:moveTo>
                  <a:pt x="7200900" y="0"/>
                </a:moveTo>
                <a:lnTo>
                  <a:pt x="0" y="0"/>
                </a:lnTo>
                <a:lnTo>
                  <a:pt x="0" y="7200900"/>
                </a:lnTo>
                <a:lnTo>
                  <a:pt x="7200900" y="7200900"/>
                </a:lnTo>
                <a:lnTo>
                  <a:pt x="720090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44000" y="1625365"/>
            <a:ext cx="4627257" cy="864127"/>
            <a:chOff x="0" y="0"/>
            <a:chExt cx="1218701" cy="227589"/>
          </a:xfrm>
        </p:grpSpPr>
        <p:sp>
          <p:nvSpPr>
            <p:cNvPr id="4" name="Freeform 4"/>
            <p:cNvSpPr/>
            <p:nvPr/>
          </p:nvSpPr>
          <p:spPr>
            <a:xfrm>
              <a:off x="0" y="0"/>
              <a:ext cx="1218701" cy="227589"/>
            </a:xfrm>
            <a:custGeom>
              <a:avLst/>
              <a:gdLst/>
              <a:ahLst/>
              <a:cxnLst/>
              <a:rect l="l" t="t" r="r" b="b"/>
              <a:pathLst>
                <a:path w="1218701" h="227589">
                  <a:moveTo>
                    <a:pt x="41828" y="0"/>
                  </a:moveTo>
                  <a:lnTo>
                    <a:pt x="1176874" y="0"/>
                  </a:lnTo>
                  <a:cubicBezTo>
                    <a:pt x="1199974" y="0"/>
                    <a:pt x="1218701" y="18727"/>
                    <a:pt x="1218701" y="41828"/>
                  </a:cubicBezTo>
                  <a:lnTo>
                    <a:pt x="1218701" y="185761"/>
                  </a:lnTo>
                  <a:cubicBezTo>
                    <a:pt x="1218701" y="208862"/>
                    <a:pt x="1199974" y="227589"/>
                    <a:pt x="1176874" y="227589"/>
                  </a:cubicBezTo>
                  <a:lnTo>
                    <a:pt x="41828" y="227589"/>
                  </a:lnTo>
                  <a:cubicBezTo>
                    <a:pt x="18727" y="227589"/>
                    <a:pt x="0" y="208862"/>
                    <a:pt x="0" y="185761"/>
                  </a:cubicBezTo>
                  <a:lnTo>
                    <a:pt x="0" y="41828"/>
                  </a:lnTo>
                  <a:cubicBezTo>
                    <a:pt x="0" y="18727"/>
                    <a:pt x="18727" y="0"/>
                    <a:pt x="41828" y="0"/>
                  </a:cubicBezTo>
                  <a:close/>
                </a:path>
              </a:pathLst>
            </a:custGeom>
            <a:solidFill>
              <a:srgbClr val="F47C00"/>
            </a:solidFill>
            <a:ln cap="rnd">
              <a:noFill/>
              <a:prstDash val="solid"/>
              <a:round/>
            </a:ln>
          </p:spPr>
        </p:sp>
        <p:sp>
          <p:nvSpPr>
            <p:cNvPr id="5" name="TextBox 5"/>
            <p:cNvSpPr txBox="1"/>
            <p:nvPr/>
          </p:nvSpPr>
          <p:spPr>
            <a:xfrm>
              <a:off x="0" y="-76200"/>
              <a:ext cx="1218701" cy="303789"/>
            </a:xfrm>
            <a:prstGeom prst="rect">
              <a:avLst/>
            </a:prstGeom>
          </p:spPr>
          <p:txBody>
            <a:bodyPr lIns="50800" tIns="50800" rIns="50800" bIns="50800" rtlCol="0" anchor="ctr"/>
            <a:lstStyle/>
            <a:p>
              <a:pPr marL="0" lvl="0" indent="0" algn="ctr">
                <a:lnSpc>
                  <a:spcPts val="5519"/>
                </a:lnSpc>
                <a:spcBef>
                  <a:spcPct val="0"/>
                </a:spcBef>
              </a:pPr>
              <a:r>
                <a:rPr lang="en-US" sz="3999" spc="859">
                  <a:solidFill>
                    <a:srgbClr val="FFFFFF"/>
                  </a:solidFill>
                  <a:latin typeface="Canva Sans"/>
                  <a:ea typeface="Canva Sans"/>
                  <a:cs typeface="Canva Sans"/>
                  <a:sym typeface="Canva Sans"/>
                </a:rPr>
                <a:t>Tech Stack</a:t>
              </a:r>
            </a:p>
          </p:txBody>
        </p:sp>
      </p:grpSp>
      <p:sp>
        <p:nvSpPr>
          <p:cNvPr id="6" name="Freeform 6"/>
          <p:cNvSpPr/>
          <p:nvPr/>
        </p:nvSpPr>
        <p:spPr>
          <a:xfrm>
            <a:off x="13771257" y="-3318807"/>
            <a:ext cx="5376236" cy="5376236"/>
          </a:xfrm>
          <a:custGeom>
            <a:avLst/>
            <a:gdLst/>
            <a:ahLst/>
            <a:cxnLst/>
            <a:rect l="l" t="t" r="r" b="b"/>
            <a:pathLst>
              <a:path w="5376236" h="5376236">
                <a:moveTo>
                  <a:pt x="0" y="0"/>
                </a:moveTo>
                <a:lnTo>
                  <a:pt x="5376235" y="0"/>
                </a:lnTo>
                <a:lnTo>
                  <a:pt x="5376235" y="5376235"/>
                </a:lnTo>
                <a:lnTo>
                  <a:pt x="0" y="53762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2836409"/>
            <a:ext cx="8520410" cy="5994947"/>
          </a:xfrm>
          <a:custGeom>
            <a:avLst/>
            <a:gdLst/>
            <a:ahLst/>
            <a:cxnLst/>
            <a:rect l="l" t="t" r="r" b="b"/>
            <a:pathLst>
              <a:path w="8520410" h="5994947">
                <a:moveTo>
                  <a:pt x="0" y="0"/>
                </a:moveTo>
                <a:lnTo>
                  <a:pt x="8520410" y="0"/>
                </a:lnTo>
                <a:lnTo>
                  <a:pt x="8520410" y="5994947"/>
                </a:lnTo>
                <a:lnTo>
                  <a:pt x="0" y="5994947"/>
                </a:lnTo>
                <a:lnTo>
                  <a:pt x="0" y="0"/>
                </a:lnTo>
                <a:close/>
              </a:path>
            </a:pathLst>
          </a:custGeom>
          <a:blipFill>
            <a:blip r:embed="rId6"/>
            <a:stretch>
              <a:fillRect l="-25084"/>
            </a:stretch>
          </a:blipFill>
        </p:spPr>
      </p:sp>
      <p:sp>
        <p:nvSpPr>
          <p:cNvPr id="8" name="TextBox 8"/>
          <p:cNvSpPr txBox="1"/>
          <p:nvPr/>
        </p:nvSpPr>
        <p:spPr>
          <a:xfrm>
            <a:off x="9144000" y="3437517"/>
            <a:ext cx="7546666" cy="3901948"/>
          </a:xfrm>
          <a:prstGeom prst="rect">
            <a:avLst/>
          </a:prstGeom>
        </p:spPr>
        <p:txBody>
          <a:bodyPr lIns="0" tIns="0" rIns="0" bIns="0" rtlCol="0" anchor="t">
            <a:spAutoFit/>
          </a:bodyPr>
          <a:lstStyle/>
          <a:p>
            <a:pPr algn="l">
              <a:lnSpc>
                <a:spcPts val="5216"/>
              </a:lnSpc>
            </a:pPr>
            <a:r>
              <a:rPr lang="en-US" sz="3200" spc="19">
                <a:solidFill>
                  <a:srgbClr val="231F20"/>
                </a:solidFill>
                <a:latin typeface="Canva Sans"/>
                <a:ea typeface="Canva Sans"/>
                <a:cs typeface="Canva Sans"/>
                <a:sym typeface="Canva Sans"/>
              </a:rPr>
              <a:t>Microsoft Excel: Used for data cleaning, analysis, and visualization. Excel functions and tolls such as ‘COUNTIF’, ‘AVERAGEIF’, ‘MEDIAN and charting tools were utilized for the various tasks.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1426419" y="2644633"/>
            <a:ext cx="6653643" cy="4687062"/>
          </a:xfrm>
          <a:prstGeom prst="rect">
            <a:avLst/>
          </a:prstGeom>
        </p:spPr>
        <p:txBody>
          <a:bodyPr lIns="0" tIns="0" rIns="0" bIns="0" rtlCol="0" anchor="t">
            <a:spAutoFit/>
          </a:bodyPr>
          <a:lstStyle/>
          <a:p>
            <a:pPr marL="712470" lvl="1" indent="-356235" algn="l">
              <a:lnSpc>
                <a:spcPts val="5379"/>
              </a:lnSpc>
              <a:buAutoNum type="arabicPeriod"/>
            </a:pPr>
            <a:r>
              <a:rPr lang="en-US" sz="3300" spc="19">
                <a:solidFill>
                  <a:srgbClr val="231F20"/>
                </a:solidFill>
                <a:latin typeface="Canva Sans"/>
                <a:ea typeface="Canva Sans"/>
                <a:cs typeface="Canva Sans"/>
                <a:sym typeface="Canva Sans"/>
              </a:rPr>
              <a:t>The most Common genres were found to be Drama, Comedy, Thriller and others.</a:t>
            </a:r>
          </a:p>
          <a:p>
            <a:pPr marL="712470" lvl="1" indent="-356235" algn="l">
              <a:lnSpc>
                <a:spcPts val="5379"/>
              </a:lnSpc>
              <a:spcBef>
                <a:spcPct val="0"/>
              </a:spcBef>
              <a:buAutoNum type="arabicPeriod"/>
            </a:pPr>
            <a:r>
              <a:rPr lang="en-US" sz="3300" spc="19">
                <a:solidFill>
                  <a:srgbClr val="231F20"/>
                </a:solidFill>
                <a:latin typeface="Canva Sans"/>
                <a:ea typeface="Canva Sans"/>
                <a:cs typeface="Canva Sans"/>
                <a:sym typeface="Canva Sans"/>
              </a:rPr>
              <a:t>  Drama is the most common genre, constituting a significant portion of the dataset.</a:t>
            </a:r>
          </a:p>
        </p:txBody>
      </p:sp>
      <p:sp>
        <p:nvSpPr>
          <p:cNvPr id="3" name="Freeform 3"/>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121754">
            <a:off x="15188865" y="2078704"/>
            <a:ext cx="1286811" cy="1099839"/>
          </a:xfrm>
          <a:custGeom>
            <a:avLst/>
            <a:gdLst/>
            <a:ahLst/>
            <a:cxnLst/>
            <a:rect l="l" t="t" r="r" b="b"/>
            <a:pathLst>
              <a:path w="1286811" h="1099839">
                <a:moveTo>
                  <a:pt x="0" y="0"/>
                </a:moveTo>
                <a:lnTo>
                  <a:pt x="1286812" y="0"/>
                </a:lnTo>
                <a:lnTo>
                  <a:pt x="1286812"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210581" y="3091187"/>
            <a:ext cx="5448673" cy="4104625"/>
          </a:xfrm>
          <a:custGeom>
            <a:avLst/>
            <a:gdLst/>
            <a:ahLst/>
            <a:cxnLst/>
            <a:rect l="l" t="t" r="r" b="b"/>
            <a:pathLst>
              <a:path w="5448673" h="4104625">
                <a:moveTo>
                  <a:pt x="0" y="0"/>
                </a:moveTo>
                <a:lnTo>
                  <a:pt x="5448673" y="0"/>
                </a:lnTo>
                <a:lnTo>
                  <a:pt x="5448673" y="4104626"/>
                </a:lnTo>
                <a:lnTo>
                  <a:pt x="0" y="4104626"/>
                </a:lnTo>
                <a:lnTo>
                  <a:pt x="0" y="0"/>
                </a:lnTo>
                <a:close/>
              </a:path>
            </a:pathLst>
          </a:custGeom>
          <a:blipFill>
            <a:blip r:embed="rId4"/>
            <a:stretch>
              <a:fillRect l="-214" t="-4105" r="-214"/>
            </a:stretch>
          </a:blipFill>
        </p:spPr>
      </p:sp>
      <p:sp>
        <p:nvSpPr>
          <p:cNvPr id="6" name="TextBox 6"/>
          <p:cNvSpPr txBox="1"/>
          <p:nvPr/>
        </p:nvSpPr>
        <p:spPr>
          <a:xfrm>
            <a:off x="0" y="1429648"/>
            <a:ext cx="9412214" cy="680085"/>
          </a:xfrm>
          <a:prstGeom prst="rect">
            <a:avLst/>
          </a:prstGeom>
        </p:spPr>
        <p:txBody>
          <a:bodyPr lIns="0" tIns="0" rIns="0" bIns="0" rtlCol="0" anchor="t">
            <a:spAutoFit/>
          </a:bodyPr>
          <a:lstStyle/>
          <a:p>
            <a:pPr algn="ctr">
              <a:lnSpc>
                <a:spcPts val="5520"/>
              </a:lnSpc>
              <a:spcBef>
                <a:spcPct val="0"/>
              </a:spcBef>
            </a:pPr>
            <a:r>
              <a:rPr lang="en-US" sz="4000" spc="200">
                <a:solidFill>
                  <a:srgbClr val="F35000"/>
                </a:solidFill>
                <a:latin typeface="Canva Sans Bold"/>
                <a:ea typeface="Canva Sans Bold"/>
                <a:cs typeface="Canva Sans Bold"/>
                <a:sym typeface="Canva Sans Bold"/>
              </a:rPr>
              <a:t>Movie Genre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4875016" y="5162957"/>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7957825" y="723573"/>
            <a:ext cx="1286811" cy="1099839"/>
          </a:xfrm>
          <a:custGeom>
            <a:avLst/>
            <a:gdLst/>
            <a:ahLst/>
            <a:cxnLst/>
            <a:rect l="l" t="t" r="r" b="b"/>
            <a:pathLst>
              <a:path w="1286811" h="1099839">
                <a:moveTo>
                  <a:pt x="0" y="0"/>
                </a:moveTo>
                <a:lnTo>
                  <a:pt x="1286811" y="0"/>
                </a:lnTo>
                <a:lnTo>
                  <a:pt x="1286811"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17092" y="2795742"/>
            <a:ext cx="9172038" cy="5672879"/>
          </a:xfrm>
          <a:custGeom>
            <a:avLst/>
            <a:gdLst/>
            <a:ahLst/>
            <a:cxnLst/>
            <a:rect l="l" t="t" r="r" b="b"/>
            <a:pathLst>
              <a:path w="9172038" h="5672879">
                <a:moveTo>
                  <a:pt x="0" y="0"/>
                </a:moveTo>
                <a:lnTo>
                  <a:pt x="9172038" y="0"/>
                </a:lnTo>
                <a:lnTo>
                  <a:pt x="9172038" y="5672879"/>
                </a:lnTo>
                <a:lnTo>
                  <a:pt x="0" y="5672879"/>
                </a:lnTo>
                <a:lnTo>
                  <a:pt x="0" y="0"/>
                </a:lnTo>
                <a:close/>
              </a:path>
            </a:pathLst>
          </a:custGeom>
          <a:blipFill>
            <a:blip r:embed="rId4"/>
            <a:stretch>
              <a:fillRect/>
            </a:stretch>
          </a:blipFill>
        </p:spPr>
      </p:sp>
      <p:sp>
        <p:nvSpPr>
          <p:cNvPr id="5" name="TextBox 5"/>
          <p:cNvSpPr txBox="1"/>
          <p:nvPr/>
        </p:nvSpPr>
        <p:spPr>
          <a:xfrm>
            <a:off x="10145485" y="2662392"/>
            <a:ext cx="6878145" cy="5363337"/>
          </a:xfrm>
          <a:prstGeom prst="rect">
            <a:avLst/>
          </a:prstGeom>
        </p:spPr>
        <p:txBody>
          <a:bodyPr lIns="0" tIns="0" rIns="0" bIns="0" rtlCol="0" anchor="t">
            <a:spAutoFit/>
          </a:bodyPr>
          <a:lstStyle/>
          <a:p>
            <a:pPr marL="712470" lvl="1" indent="-356235" algn="l">
              <a:lnSpc>
                <a:spcPts val="5379"/>
              </a:lnSpc>
              <a:buAutoNum type="arabicPeriod"/>
            </a:pPr>
            <a:r>
              <a:rPr lang="en-US" sz="3300" spc="19">
                <a:solidFill>
                  <a:srgbClr val="231F20"/>
                </a:solidFill>
                <a:latin typeface="Canva Sans"/>
                <a:ea typeface="Canva Sans"/>
                <a:cs typeface="Canva Sans"/>
                <a:sym typeface="Canva Sans"/>
              </a:rPr>
              <a:t>The average duration of movies in the dataset is around 107 minutes. </a:t>
            </a:r>
          </a:p>
          <a:p>
            <a:pPr marL="712470" lvl="1" indent="-356235" algn="l">
              <a:lnSpc>
                <a:spcPts val="5379"/>
              </a:lnSpc>
              <a:buAutoNum type="arabicPeriod"/>
            </a:pPr>
            <a:r>
              <a:rPr lang="en-US" sz="3300" spc="19">
                <a:solidFill>
                  <a:srgbClr val="231F20"/>
                </a:solidFill>
                <a:latin typeface="Canva Sans"/>
                <a:ea typeface="Canva Sans"/>
                <a:cs typeface="Canva Sans"/>
                <a:sym typeface="Canva Sans"/>
              </a:rPr>
              <a:t> With help of Trendline, we can identify that Movies duration between </a:t>
            </a:r>
            <a:r>
              <a:rPr lang="en-US" sz="3300" spc="19">
                <a:solidFill>
                  <a:srgbClr val="231F20"/>
                </a:solidFill>
                <a:latin typeface="Canva Sans Bold"/>
                <a:ea typeface="Canva Sans Bold"/>
                <a:cs typeface="Canva Sans Bold"/>
                <a:sym typeface="Canva Sans Bold"/>
              </a:rPr>
              <a:t>250-300</a:t>
            </a:r>
            <a:r>
              <a:rPr lang="en-US" sz="3300" spc="19">
                <a:solidFill>
                  <a:srgbClr val="231F20"/>
                </a:solidFill>
                <a:latin typeface="Canva Sans"/>
                <a:ea typeface="Canva Sans"/>
                <a:cs typeface="Canva Sans"/>
                <a:sym typeface="Canva Sans"/>
              </a:rPr>
              <a:t> have the IMDB score above </a:t>
            </a:r>
            <a:r>
              <a:rPr lang="en-US" sz="3300" spc="19">
                <a:solidFill>
                  <a:srgbClr val="231F20"/>
                </a:solidFill>
                <a:latin typeface="Canva Sans Bold"/>
                <a:ea typeface="Canva Sans Bold"/>
                <a:cs typeface="Canva Sans Bold"/>
                <a:sym typeface="Canva Sans Bold"/>
              </a:rPr>
              <a:t>6</a:t>
            </a:r>
            <a:r>
              <a:rPr lang="en-US" sz="3300" spc="19">
                <a:solidFill>
                  <a:srgbClr val="231F20"/>
                </a:solidFill>
                <a:latin typeface="Canva Sans"/>
                <a:ea typeface="Canva Sans"/>
                <a:cs typeface="Canva Sans"/>
                <a:sym typeface="Canva Sans"/>
              </a:rPr>
              <a:t>. </a:t>
            </a:r>
          </a:p>
          <a:p>
            <a:pPr algn="l">
              <a:lnSpc>
                <a:spcPts val="5379"/>
              </a:lnSpc>
              <a:spcBef>
                <a:spcPct val="0"/>
              </a:spcBef>
            </a:pPr>
            <a:endParaRPr lang="en-US" sz="3300" spc="19">
              <a:solidFill>
                <a:srgbClr val="231F20"/>
              </a:solidFill>
              <a:latin typeface="Canva Sans"/>
              <a:ea typeface="Canva Sans"/>
              <a:cs typeface="Canva Sans"/>
              <a:sym typeface="Canva Sans"/>
            </a:endParaRPr>
          </a:p>
        </p:txBody>
      </p:sp>
      <p:sp>
        <p:nvSpPr>
          <p:cNvPr id="6" name="TextBox 6"/>
          <p:cNvSpPr txBox="1"/>
          <p:nvPr/>
        </p:nvSpPr>
        <p:spPr>
          <a:xfrm>
            <a:off x="7611416" y="1302067"/>
            <a:ext cx="9412214" cy="680085"/>
          </a:xfrm>
          <a:prstGeom prst="rect">
            <a:avLst/>
          </a:prstGeom>
        </p:spPr>
        <p:txBody>
          <a:bodyPr lIns="0" tIns="0" rIns="0" bIns="0" rtlCol="0" anchor="t">
            <a:spAutoFit/>
          </a:bodyPr>
          <a:lstStyle/>
          <a:p>
            <a:pPr algn="ctr">
              <a:lnSpc>
                <a:spcPts val="5520"/>
              </a:lnSpc>
              <a:spcBef>
                <a:spcPct val="0"/>
              </a:spcBef>
            </a:pPr>
            <a:r>
              <a:rPr lang="en-US" sz="4000" spc="200">
                <a:solidFill>
                  <a:srgbClr val="F35000"/>
                </a:solidFill>
                <a:latin typeface="Canva Sans Bold"/>
                <a:ea typeface="Canva Sans Bold"/>
                <a:cs typeface="Canva Sans Bold"/>
                <a:sym typeface="Canva Sans Bold"/>
              </a:rPr>
              <a:t>Movie Duration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21754">
            <a:off x="15233397" y="1776762"/>
            <a:ext cx="1286811" cy="1099839"/>
          </a:xfrm>
          <a:custGeom>
            <a:avLst/>
            <a:gdLst/>
            <a:ahLst/>
            <a:cxnLst/>
            <a:rect l="l" t="t" r="r" b="b"/>
            <a:pathLst>
              <a:path w="1286811" h="1099839">
                <a:moveTo>
                  <a:pt x="0" y="0"/>
                </a:moveTo>
                <a:lnTo>
                  <a:pt x="1286812" y="0"/>
                </a:lnTo>
                <a:lnTo>
                  <a:pt x="1286812"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302199" y="2732686"/>
            <a:ext cx="5370927" cy="4821627"/>
          </a:xfrm>
          <a:custGeom>
            <a:avLst/>
            <a:gdLst/>
            <a:ahLst/>
            <a:cxnLst/>
            <a:rect l="l" t="t" r="r" b="b"/>
            <a:pathLst>
              <a:path w="5370927" h="4821627">
                <a:moveTo>
                  <a:pt x="0" y="0"/>
                </a:moveTo>
                <a:lnTo>
                  <a:pt x="5370927" y="0"/>
                </a:lnTo>
                <a:lnTo>
                  <a:pt x="5370927" y="4821628"/>
                </a:lnTo>
                <a:lnTo>
                  <a:pt x="0" y="4821628"/>
                </a:lnTo>
                <a:lnTo>
                  <a:pt x="0" y="0"/>
                </a:lnTo>
                <a:close/>
              </a:path>
            </a:pathLst>
          </a:custGeom>
          <a:blipFill>
            <a:blip r:embed="rId4"/>
            <a:stretch>
              <a:fillRect/>
            </a:stretch>
          </a:blipFill>
        </p:spPr>
      </p:sp>
      <p:sp>
        <p:nvSpPr>
          <p:cNvPr id="5" name="TextBox 5"/>
          <p:cNvSpPr txBox="1"/>
          <p:nvPr/>
        </p:nvSpPr>
        <p:spPr>
          <a:xfrm>
            <a:off x="1891576" y="3014164"/>
            <a:ext cx="6383800" cy="4010787"/>
          </a:xfrm>
          <a:prstGeom prst="rect">
            <a:avLst/>
          </a:prstGeom>
        </p:spPr>
        <p:txBody>
          <a:bodyPr lIns="0" tIns="0" rIns="0" bIns="0" rtlCol="0" anchor="t">
            <a:spAutoFit/>
          </a:bodyPr>
          <a:lstStyle/>
          <a:p>
            <a:pPr marL="712470" lvl="1" indent="-356235" algn="l">
              <a:lnSpc>
                <a:spcPts val="5379"/>
              </a:lnSpc>
              <a:buAutoNum type="arabicPeriod"/>
            </a:pPr>
            <a:r>
              <a:rPr lang="en-US" sz="3300" spc="19">
                <a:solidFill>
                  <a:srgbClr val="231F20"/>
                </a:solidFill>
                <a:latin typeface="Canva Sans"/>
                <a:ea typeface="Canva Sans"/>
                <a:cs typeface="Canva Sans"/>
                <a:sym typeface="Canva Sans"/>
              </a:rPr>
              <a:t>The most common language used in movies is </a:t>
            </a:r>
            <a:r>
              <a:rPr lang="en-US" sz="3300" spc="19">
                <a:solidFill>
                  <a:srgbClr val="231F20"/>
                </a:solidFill>
                <a:latin typeface="Canva Sans Bold"/>
                <a:ea typeface="Canva Sans Bold"/>
                <a:cs typeface="Canva Sans Bold"/>
                <a:sym typeface="Canva Sans Bold"/>
              </a:rPr>
              <a:t>English</a:t>
            </a:r>
            <a:r>
              <a:rPr lang="en-US" sz="3300" spc="19">
                <a:solidFill>
                  <a:srgbClr val="231F20"/>
                </a:solidFill>
                <a:latin typeface="Canva Sans"/>
                <a:ea typeface="Canva Sans"/>
                <a:cs typeface="Canva Sans"/>
                <a:sym typeface="Canva Sans"/>
              </a:rPr>
              <a:t>.</a:t>
            </a:r>
          </a:p>
          <a:p>
            <a:pPr marL="712470" lvl="1" indent="-356235" algn="l">
              <a:lnSpc>
                <a:spcPts val="5379"/>
              </a:lnSpc>
              <a:spcBef>
                <a:spcPct val="0"/>
              </a:spcBef>
              <a:buAutoNum type="arabicPeriod"/>
            </a:pPr>
            <a:r>
              <a:rPr lang="en-US" sz="3300" spc="19">
                <a:solidFill>
                  <a:srgbClr val="231F20"/>
                </a:solidFill>
                <a:latin typeface="Canva Sans"/>
                <a:ea typeface="Canva Sans"/>
                <a:cs typeface="Canva Sans"/>
                <a:sym typeface="Canva Sans"/>
              </a:rPr>
              <a:t> Movies other than English tend to have slightly lower IMDB scores on average. </a:t>
            </a:r>
          </a:p>
        </p:txBody>
      </p:sp>
      <p:sp>
        <p:nvSpPr>
          <p:cNvPr id="6" name="TextBox 6"/>
          <p:cNvSpPr txBox="1"/>
          <p:nvPr/>
        </p:nvSpPr>
        <p:spPr>
          <a:xfrm>
            <a:off x="0" y="1429648"/>
            <a:ext cx="9412214" cy="680085"/>
          </a:xfrm>
          <a:prstGeom prst="rect">
            <a:avLst/>
          </a:prstGeom>
        </p:spPr>
        <p:txBody>
          <a:bodyPr lIns="0" tIns="0" rIns="0" bIns="0" rtlCol="0" anchor="t">
            <a:spAutoFit/>
          </a:bodyPr>
          <a:lstStyle/>
          <a:p>
            <a:pPr algn="ctr">
              <a:lnSpc>
                <a:spcPts val="5520"/>
              </a:lnSpc>
              <a:spcBef>
                <a:spcPct val="0"/>
              </a:spcBef>
            </a:pPr>
            <a:r>
              <a:rPr lang="en-US" sz="4000" spc="200">
                <a:solidFill>
                  <a:srgbClr val="F35000"/>
                </a:solidFill>
                <a:latin typeface="Canva Sans Bold"/>
                <a:ea typeface="Canva Sans Bold"/>
                <a:cs typeface="Canva Sans Bold"/>
                <a:sym typeface="Canva Sans Bold"/>
              </a:rPr>
              <a:t>Language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5119238" y="5333128"/>
            <a:ext cx="12295876" cy="10509296"/>
          </a:xfrm>
          <a:custGeom>
            <a:avLst/>
            <a:gdLst/>
            <a:ahLst/>
            <a:cxnLst/>
            <a:rect l="l" t="t" r="r" b="b"/>
            <a:pathLst>
              <a:path w="12295876" h="10509296">
                <a:moveTo>
                  <a:pt x="0" y="0"/>
                </a:moveTo>
                <a:lnTo>
                  <a:pt x="12295876" y="0"/>
                </a:lnTo>
                <a:lnTo>
                  <a:pt x="12295876" y="10509296"/>
                </a:lnTo>
                <a:lnTo>
                  <a:pt x="0" y="10509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21754">
            <a:off x="14207911" y="1165731"/>
            <a:ext cx="1286811" cy="1099839"/>
          </a:xfrm>
          <a:custGeom>
            <a:avLst/>
            <a:gdLst/>
            <a:ahLst/>
            <a:cxnLst/>
            <a:rect l="l" t="t" r="r" b="b"/>
            <a:pathLst>
              <a:path w="1286811" h="1099839">
                <a:moveTo>
                  <a:pt x="0" y="0"/>
                </a:moveTo>
                <a:lnTo>
                  <a:pt x="1286811" y="0"/>
                </a:lnTo>
                <a:lnTo>
                  <a:pt x="1286811"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82876" y="3204006"/>
            <a:ext cx="8768837" cy="5194983"/>
          </a:xfrm>
          <a:custGeom>
            <a:avLst/>
            <a:gdLst/>
            <a:ahLst/>
            <a:cxnLst/>
            <a:rect l="l" t="t" r="r" b="b"/>
            <a:pathLst>
              <a:path w="8768837" h="5194983">
                <a:moveTo>
                  <a:pt x="0" y="0"/>
                </a:moveTo>
                <a:lnTo>
                  <a:pt x="8768837" y="0"/>
                </a:lnTo>
                <a:lnTo>
                  <a:pt x="8768837" y="5194983"/>
                </a:lnTo>
                <a:lnTo>
                  <a:pt x="0" y="5194983"/>
                </a:lnTo>
                <a:lnTo>
                  <a:pt x="0" y="0"/>
                </a:lnTo>
                <a:close/>
              </a:path>
            </a:pathLst>
          </a:custGeom>
          <a:blipFill>
            <a:blip r:embed="rId4"/>
            <a:stretch>
              <a:fillRect/>
            </a:stretch>
          </a:blipFill>
        </p:spPr>
      </p:sp>
      <p:sp>
        <p:nvSpPr>
          <p:cNvPr id="5" name="TextBox 5"/>
          <p:cNvSpPr txBox="1"/>
          <p:nvPr/>
        </p:nvSpPr>
        <p:spPr>
          <a:xfrm>
            <a:off x="9625031" y="3070656"/>
            <a:ext cx="7765457" cy="5363337"/>
          </a:xfrm>
          <a:prstGeom prst="rect">
            <a:avLst/>
          </a:prstGeom>
        </p:spPr>
        <p:txBody>
          <a:bodyPr lIns="0" tIns="0" rIns="0" bIns="0" rtlCol="0" anchor="t">
            <a:spAutoFit/>
          </a:bodyPr>
          <a:lstStyle/>
          <a:p>
            <a:pPr marL="712470" lvl="1" indent="-356235" algn="l">
              <a:lnSpc>
                <a:spcPts val="5379"/>
              </a:lnSpc>
              <a:buAutoNum type="arabicPeriod"/>
            </a:pPr>
            <a:r>
              <a:rPr lang="en-US" sz="3300" spc="19">
                <a:solidFill>
                  <a:srgbClr val="231F20"/>
                </a:solidFill>
                <a:latin typeface="Canva Sans"/>
                <a:ea typeface="Canva Sans"/>
                <a:cs typeface="Canva Sans"/>
                <a:sym typeface="Canva Sans"/>
              </a:rPr>
              <a:t> Directors with high average IMDB score were identified. These Directors significantly contribute to the success of movies.</a:t>
            </a:r>
          </a:p>
          <a:p>
            <a:pPr marL="712470" lvl="1" indent="-356235" algn="l">
              <a:lnSpc>
                <a:spcPts val="5379"/>
              </a:lnSpc>
              <a:spcBef>
                <a:spcPct val="0"/>
              </a:spcBef>
              <a:buAutoNum type="arabicPeriod"/>
            </a:pPr>
            <a:r>
              <a:rPr lang="en-US" sz="3300" spc="19">
                <a:solidFill>
                  <a:srgbClr val="231F20"/>
                </a:solidFill>
                <a:latin typeface="Canva Sans"/>
                <a:ea typeface="Canva Sans"/>
                <a:cs typeface="Canva Sans"/>
                <a:sym typeface="Canva Sans"/>
              </a:rPr>
              <a:t>The percentile of the average IMDB ratings is</a:t>
            </a:r>
            <a:r>
              <a:rPr lang="en-US" sz="3300" spc="19">
                <a:solidFill>
                  <a:srgbClr val="231F20"/>
                </a:solidFill>
                <a:latin typeface="Canva Sans Bold"/>
                <a:ea typeface="Canva Sans Bold"/>
                <a:cs typeface="Canva Sans Bold"/>
                <a:sym typeface="Canva Sans Bold"/>
              </a:rPr>
              <a:t> 7.33</a:t>
            </a:r>
            <a:r>
              <a:rPr lang="en-US" sz="3300" spc="19">
                <a:solidFill>
                  <a:srgbClr val="231F20"/>
                </a:solidFill>
                <a:latin typeface="Canva Sans"/>
                <a:ea typeface="Canva Sans"/>
                <a:cs typeface="Canva Sans"/>
                <a:sym typeface="Canva Sans"/>
              </a:rPr>
              <a:t> and the top performing directors were in total </a:t>
            </a:r>
            <a:r>
              <a:rPr lang="en-US" sz="3300" spc="19">
                <a:solidFill>
                  <a:srgbClr val="231F20"/>
                </a:solidFill>
                <a:latin typeface="Canva Sans Bold"/>
                <a:ea typeface="Canva Sans Bold"/>
                <a:cs typeface="Canva Sans Bold"/>
                <a:sym typeface="Canva Sans Bold"/>
              </a:rPr>
              <a:t>503</a:t>
            </a:r>
            <a:r>
              <a:rPr lang="en-US" sz="3300" spc="19">
                <a:solidFill>
                  <a:srgbClr val="231F20"/>
                </a:solidFill>
                <a:latin typeface="Canva Sans"/>
                <a:ea typeface="Canva Sans"/>
                <a:cs typeface="Canva Sans"/>
                <a:sym typeface="Canva Sans"/>
              </a:rPr>
              <a:t>.</a:t>
            </a:r>
          </a:p>
        </p:txBody>
      </p:sp>
      <p:sp>
        <p:nvSpPr>
          <p:cNvPr id="6" name="TextBox 6"/>
          <p:cNvSpPr txBox="1"/>
          <p:nvPr/>
        </p:nvSpPr>
        <p:spPr>
          <a:xfrm>
            <a:off x="7570344" y="1865923"/>
            <a:ext cx="9412214" cy="680085"/>
          </a:xfrm>
          <a:prstGeom prst="rect">
            <a:avLst/>
          </a:prstGeom>
        </p:spPr>
        <p:txBody>
          <a:bodyPr lIns="0" tIns="0" rIns="0" bIns="0" rtlCol="0" anchor="t">
            <a:spAutoFit/>
          </a:bodyPr>
          <a:lstStyle/>
          <a:p>
            <a:pPr algn="ctr">
              <a:lnSpc>
                <a:spcPts val="5520"/>
              </a:lnSpc>
              <a:spcBef>
                <a:spcPct val="0"/>
              </a:spcBef>
            </a:pPr>
            <a:r>
              <a:rPr lang="en-US" sz="4000" spc="200">
                <a:solidFill>
                  <a:srgbClr val="F35000"/>
                </a:solidFill>
                <a:latin typeface="Canva Sans Bold"/>
                <a:ea typeface="Canva Sans Bold"/>
                <a:cs typeface="Canva Sans Bold"/>
                <a:sym typeface="Canva Sans Bold"/>
              </a:rPr>
              <a:t>Director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21754">
            <a:off x="16615894" y="2078704"/>
            <a:ext cx="1286811" cy="1099839"/>
          </a:xfrm>
          <a:custGeom>
            <a:avLst/>
            <a:gdLst/>
            <a:ahLst/>
            <a:cxnLst/>
            <a:rect l="l" t="t" r="r" b="b"/>
            <a:pathLst>
              <a:path w="1286811" h="1099839">
                <a:moveTo>
                  <a:pt x="0" y="0"/>
                </a:moveTo>
                <a:lnTo>
                  <a:pt x="1286812" y="0"/>
                </a:lnTo>
                <a:lnTo>
                  <a:pt x="1286812"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670413" y="2777983"/>
            <a:ext cx="8588887" cy="5214681"/>
          </a:xfrm>
          <a:custGeom>
            <a:avLst/>
            <a:gdLst/>
            <a:ahLst/>
            <a:cxnLst/>
            <a:rect l="l" t="t" r="r" b="b"/>
            <a:pathLst>
              <a:path w="8588887" h="5214681">
                <a:moveTo>
                  <a:pt x="0" y="0"/>
                </a:moveTo>
                <a:lnTo>
                  <a:pt x="8588887" y="0"/>
                </a:lnTo>
                <a:lnTo>
                  <a:pt x="8588887" y="5214682"/>
                </a:lnTo>
                <a:lnTo>
                  <a:pt x="0" y="5214682"/>
                </a:lnTo>
                <a:lnTo>
                  <a:pt x="0" y="0"/>
                </a:lnTo>
                <a:close/>
              </a:path>
            </a:pathLst>
          </a:custGeom>
          <a:blipFill>
            <a:blip r:embed="rId4"/>
            <a:stretch>
              <a:fillRect/>
            </a:stretch>
          </a:blipFill>
        </p:spPr>
      </p:sp>
      <p:sp>
        <p:nvSpPr>
          <p:cNvPr id="5" name="Freeform 5"/>
          <p:cNvSpPr/>
          <p:nvPr/>
        </p:nvSpPr>
        <p:spPr>
          <a:xfrm>
            <a:off x="9144000" y="2348030"/>
            <a:ext cx="3554187" cy="561187"/>
          </a:xfrm>
          <a:custGeom>
            <a:avLst/>
            <a:gdLst/>
            <a:ahLst/>
            <a:cxnLst/>
            <a:rect l="l" t="t" r="r" b="b"/>
            <a:pathLst>
              <a:path w="3554187" h="561187">
                <a:moveTo>
                  <a:pt x="0" y="0"/>
                </a:moveTo>
                <a:lnTo>
                  <a:pt x="3554187" y="0"/>
                </a:lnTo>
                <a:lnTo>
                  <a:pt x="3554187" y="561187"/>
                </a:lnTo>
                <a:lnTo>
                  <a:pt x="0" y="561187"/>
                </a:lnTo>
                <a:lnTo>
                  <a:pt x="0" y="0"/>
                </a:lnTo>
                <a:close/>
              </a:path>
            </a:pathLst>
          </a:custGeom>
          <a:blipFill>
            <a:blip r:embed="rId5"/>
            <a:stretch>
              <a:fillRect/>
            </a:stretch>
          </a:blipFill>
        </p:spPr>
      </p:sp>
      <p:sp>
        <p:nvSpPr>
          <p:cNvPr id="6" name="TextBox 6"/>
          <p:cNvSpPr txBox="1"/>
          <p:nvPr/>
        </p:nvSpPr>
        <p:spPr>
          <a:xfrm>
            <a:off x="1379285" y="2644633"/>
            <a:ext cx="6896090" cy="6039612"/>
          </a:xfrm>
          <a:prstGeom prst="rect">
            <a:avLst/>
          </a:prstGeom>
        </p:spPr>
        <p:txBody>
          <a:bodyPr lIns="0" tIns="0" rIns="0" bIns="0" rtlCol="0" anchor="t">
            <a:spAutoFit/>
          </a:bodyPr>
          <a:lstStyle/>
          <a:p>
            <a:pPr marL="712470" lvl="1" indent="-356235" algn="l">
              <a:lnSpc>
                <a:spcPts val="5379"/>
              </a:lnSpc>
              <a:buAutoNum type="arabicPeriod"/>
            </a:pPr>
            <a:r>
              <a:rPr lang="en-US" sz="3300" spc="19">
                <a:solidFill>
                  <a:srgbClr val="231F20"/>
                </a:solidFill>
                <a:latin typeface="Canva Sans"/>
                <a:ea typeface="Canva Sans"/>
                <a:cs typeface="Canva Sans"/>
                <a:sym typeface="Canva Sans"/>
              </a:rPr>
              <a:t> Movies with the highest profit margins were identified, showing that budget is efficiently managed.</a:t>
            </a:r>
          </a:p>
          <a:p>
            <a:pPr marL="712470" lvl="1" indent="-356235" algn="l">
              <a:lnSpc>
                <a:spcPts val="5379"/>
              </a:lnSpc>
              <a:spcBef>
                <a:spcPct val="0"/>
              </a:spcBef>
              <a:buAutoNum type="arabicPeriod"/>
            </a:pPr>
            <a:r>
              <a:rPr lang="en-US" sz="3300" spc="19">
                <a:solidFill>
                  <a:srgbClr val="231F20"/>
                </a:solidFill>
                <a:latin typeface="Canva Sans"/>
                <a:ea typeface="Canva Sans"/>
                <a:cs typeface="Canva Sans"/>
                <a:sym typeface="Canva Sans"/>
              </a:rPr>
              <a:t> The maximum profit was </a:t>
            </a:r>
            <a:r>
              <a:rPr lang="en-US" sz="3300" spc="19">
                <a:solidFill>
                  <a:srgbClr val="231F20"/>
                </a:solidFill>
                <a:latin typeface="Canva Sans Bold"/>
                <a:ea typeface="Canva Sans Bold"/>
                <a:cs typeface="Canva Sans Bold"/>
                <a:sym typeface="Canva Sans Bold"/>
              </a:rPr>
              <a:t>$563279547</a:t>
            </a:r>
            <a:r>
              <a:rPr lang="en-US" sz="3300" spc="19">
                <a:solidFill>
                  <a:srgbClr val="231F20"/>
                </a:solidFill>
                <a:latin typeface="Canva Sans"/>
                <a:ea typeface="Canva Sans"/>
                <a:cs typeface="Canva Sans"/>
                <a:sym typeface="Canva Sans"/>
              </a:rPr>
              <a:t>. A positive correlation between movie budget and gross was found i.e. </a:t>
            </a:r>
            <a:r>
              <a:rPr lang="en-US" sz="3300" spc="19">
                <a:solidFill>
                  <a:srgbClr val="231F20"/>
                </a:solidFill>
                <a:latin typeface="Canva Sans Bold"/>
                <a:ea typeface="Canva Sans Bold"/>
                <a:cs typeface="Canva Sans Bold"/>
                <a:sym typeface="Canva Sans Bold"/>
              </a:rPr>
              <a:t>0.11146</a:t>
            </a:r>
            <a:r>
              <a:rPr lang="en-US" sz="3300" spc="19">
                <a:solidFill>
                  <a:srgbClr val="231F20"/>
                </a:solidFill>
                <a:latin typeface="Canva Sans"/>
                <a:ea typeface="Canva Sans"/>
                <a:cs typeface="Canva Sans"/>
                <a:sym typeface="Canva Sans"/>
              </a:rPr>
              <a:t>.</a:t>
            </a:r>
          </a:p>
        </p:txBody>
      </p:sp>
      <p:sp>
        <p:nvSpPr>
          <p:cNvPr id="7" name="TextBox 7"/>
          <p:cNvSpPr txBox="1"/>
          <p:nvPr/>
        </p:nvSpPr>
        <p:spPr>
          <a:xfrm>
            <a:off x="-905831" y="1429648"/>
            <a:ext cx="9412214" cy="680085"/>
          </a:xfrm>
          <a:prstGeom prst="rect">
            <a:avLst/>
          </a:prstGeom>
        </p:spPr>
        <p:txBody>
          <a:bodyPr lIns="0" tIns="0" rIns="0" bIns="0" rtlCol="0" anchor="t">
            <a:spAutoFit/>
          </a:bodyPr>
          <a:lstStyle/>
          <a:p>
            <a:pPr algn="ctr">
              <a:lnSpc>
                <a:spcPts val="5520"/>
              </a:lnSpc>
              <a:spcBef>
                <a:spcPct val="0"/>
              </a:spcBef>
            </a:pPr>
            <a:r>
              <a:rPr lang="en-US" sz="4000" spc="200">
                <a:solidFill>
                  <a:srgbClr val="F35000"/>
                </a:solidFill>
                <a:latin typeface="Canva Sans Bold"/>
                <a:ea typeface="Canva Sans Bold"/>
                <a:cs typeface="Canva Sans Bold"/>
                <a:sym typeface="Canva Sans Bold"/>
              </a:rPr>
              <a:t>Budget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424</Words>
  <Application>Microsoft Office PowerPoint</Application>
  <PresentationFormat>Custom</PresentationFormat>
  <Paragraphs>38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Canva Sans</vt:lpstr>
      <vt:lpstr>Codec Pro ExtraBold</vt: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modern creative marketing plan Presentation </dc:title>
  <cp:lastModifiedBy>manu moolimani</cp:lastModifiedBy>
  <cp:revision>3</cp:revision>
  <dcterms:created xsi:type="dcterms:W3CDTF">2006-08-16T00:00:00Z</dcterms:created>
  <dcterms:modified xsi:type="dcterms:W3CDTF">2024-07-16T11:32:40Z</dcterms:modified>
  <dc:identifier>DAGK7QApMzE</dc:identifier>
</cp:coreProperties>
</file>